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8"/>
  </p:notesMasterIdLst>
  <p:sldIdLst>
    <p:sldId id="256" r:id="rId2"/>
    <p:sldId id="400" r:id="rId3"/>
    <p:sldId id="402" r:id="rId4"/>
    <p:sldId id="365" r:id="rId5"/>
    <p:sldId id="367" r:id="rId6"/>
    <p:sldId id="368" r:id="rId7"/>
    <p:sldId id="366" r:id="rId8"/>
    <p:sldId id="392" r:id="rId9"/>
    <p:sldId id="350" r:id="rId10"/>
    <p:sldId id="353" r:id="rId11"/>
    <p:sldId id="354" r:id="rId12"/>
    <p:sldId id="369" r:id="rId13"/>
    <p:sldId id="371" r:id="rId14"/>
    <p:sldId id="370" r:id="rId15"/>
    <p:sldId id="372" r:id="rId16"/>
    <p:sldId id="393" r:id="rId17"/>
    <p:sldId id="403" r:id="rId18"/>
    <p:sldId id="375" r:id="rId19"/>
    <p:sldId id="404" r:id="rId20"/>
    <p:sldId id="373" r:id="rId21"/>
    <p:sldId id="378" r:id="rId22"/>
    <p:sldId id="380" r:id="rId23"/>
    <p:sldId id="382" r:id="rId24"/>
    <p:sldId id="379" r:id="rId25"/>
    <p:sldId id="388" r:id="rId26"/>
    <p:sldId id="405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F9100"/>
    <a:srgbClr val="010138"/>
    <a:srgbClr val="FFD579"/>
    <a:srgbClr val="2E3B4B"/>
    <a:srgbClr val="A325BE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/>
    <p:restoredTop sz="83810"/>
  </p:normalViewPr>
  <p:slideViewPr>
    <p:cSldViewPr snapToGrid="0" snapToObjects="1">
      <p:cViewPr varScale="1">
        <p:scale>
          <a:sx n="102" d="100"/>
          <a:sy n="102" d="100"/>
        </p:scale>
        <p:origin x="20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AEEC-4EB2-C247-8D29-DBDCD2F840DD}" type="datetimeFigureOut">
              <a:rPr lang="en-US" smtClean="0"/>
              <a:t>8/13/21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2483-E947-6F4E-A75E-B2E67782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09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6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65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Procedural PROS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easy to implement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easy to learn (that’s why we started with it)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simple, straightforward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good for simple tasks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Procedural CONS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Difficult scale and hard to reuse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Hard to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Very “flat”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 good for larger applications (gets unwieldy fast)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Hard to maintain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OOP PROS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Much easier to scale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Good for larger, more complex 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Easier to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More flexible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Easier to maintain and extend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OOP CONS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 can be complicated, harder to “read”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Takes way more time to get started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Harder to learn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89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Nothing! We didn’t actually MAKE a song. We just made blueprints for a song – a description of what a Die should know about itself (</a:t>
            </a:r>
            <a:r>
              <a:rPr lang="en-US" dirty="0" err="1"/>
              <a:t>num_sides</a:t>
            </a:r>
            <a:r>
              <a:rPr lang="en-US" dirty="0"/>
              <a:t>, </a:t>
            </a:r>
            <a:r>
              <a:rPr lang="en-US" dirty="0" err="1"/>
              <a:t>current_value</a:t>
            </a:r>
            <a:r>
              <a:rPr lang="en-US" dirty="0"/>
              <a:t>, etc.), and what it should be able to do (print and play).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81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RUDE: access Song's attributes directly</a:t>
            </a:r>
          </a:p>
          <a:p>
            <a:r>
              <a:rPr lang="en-US" dirty="0"/>
              <a:t>print(</a:t>
            </a:r>
            <a:r>
              <a:rPr lang="en-US" dirty="0" err="1"/>
              <a:t>s.title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WORSE: change it without permission</a:t>
            </a:r>
          </a:p>
          <a:p>
            <a:r>
              <a:rPr lang="en-US" dirty="0" err="1"/>
              <a:t>s.title</a:t>
            </a:r>
            <a:r>
              <a:rPr lang="en-US" dirty="0"/>
              <a:t> = "The Macarena"</a:t>
            </a:r>
          </a:p>
          <a:p>
            <a:r>
              <a:rPr lang="en-US" dirty="0" err="1"/>
              <a:t>s.print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10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94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76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52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3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4B1C8C5-D3B4-0743-815D-435213ECCE57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cap="none" dirty="0"/>
              <a:t>Lecture 24</a:t>
            </a:r>
            <a:br>
              <a:rPr lang="en-US" dirty="0"/>
            </a:br>
            <a:r>
              <a:rPr lang="en-US" sz="4400" dirty="0"/>
              <a:t>Classes Pt. 2</a:t>
            </a:r>
            <a:br>
              <a:rPr lang="en-US" sz="4400" dirty="0"/>
            </a:br>
            <a:r>
              <a:rPr lang="en-US" sz="2400" dirty="0"/>
              <a:t>Object-Oriented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CSC111: Introduction to CS through Programming</a:t>
            </a:r>
          </a:p>
          <a:p>
            <a:r>
              <a:rPr lang="en-US" sz="2000" dirty="0"/>
              <a:t>R. Jordan Crouser</a:t>
            </a:r>
          </a:p>
          <a:p>
            <a:r>
              <a:rPr lang="en-US" sz="2000" dirty="0"/>
              <a:t>Assistant Professor of Computer Science</a:t>
            </a:r>
          </a:p>
          <a:p>
            <a:r>
              <a:rPr lang="en-US" sz="2000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184602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31"/>
    </mc:Choice>
    <mc:Fallback xmlns="">
      <p:transition spd="slow" advTm="1253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949F-D908-E640-A7CA-382D2B8B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a blueprint, we can make </a:t>
            </a:r>
            <a:r>
              <a:rPr lang="en-US" b="1" dirty="0"/>
              <a:t>instances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514CC2-A1E5-3048-BB8E-AB51C3C4C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2130" y="978194"/>
            <a:ext cx="7839740" cy="5879805"/>
          </a:xfrm>
        </p:spPr>
      </p:pic>
    </p:spTree>
    <p:extLst>
      <p:ext uri="{BB962C8B-B14F-4D97-AF65-F5344CB8AC3E}">
        <p14:creationId xmlns:p14="http://schemas.microsoft.com/office/powerpoint/2010/main" val="850760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class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50098" y="1747770"/>
            <a:ext cx="6243803" cy="458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49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72B6DF8-F8F6-154C-AA4B-049D8249F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450098" y="1747770"/>
            <a:ext cx="6243803" cy="4581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b="1" dirty="0"/>
              <a:t>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class</a:t>
            </a:r>
            <a:endParaRPr lang="en-US" b="1" dirty="0">
              <a:latin typeface="Courier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7A5EE1-07E8-754D-9B2F-E6132C5CC402}"/>
              </a:ext>
            </a:extLst>
          </p:cNvPr>
          <p:cNvGrpSpPr/>
          <p:nvPr/>
        </p:nvGrpSpPr>
        <p:grpSpPr>
          <a:xfrm>
            <a:off x="206680" y="3149093"/>
            <a:ext cx="2102360" cy="1548422"/>
            <a:chOff x="-474130" y="2274132"/>
            <a:chExt cx="2102360" cy="15484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-474130" y="2886005"/>
              <a:ext cx="13244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the</a:t>
              </a:r>
            </a:p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constructor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2E8AEB61-1CCE-6448-88FF-CA154BD0ED34}"/>
                </a:ext>
              </a:extLst>
            </p:cNvPr>
            <p:cNvSpPr/>
            <p:nvPr/>
          </p:nvSpPr>
          <p:spPr>
            <a:xfrm rot="16434304">
              <a:off x="76061" y="2270384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350D5BA6-E533-354A-9860-8E71A681C5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6065" t="29469" r="29738" b="63305"/>
          <a:stretch/>
        </p:blipFill>
        <p:spPr>
          <a:xfrm>
            <a:off x="1828800" y="3097908"/>
            <a:ext cx="4008329" cy="331092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219198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78E61D9-FE15-C642-B223-CCAE6CB72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450098" y="1747770"/>
            <a:ext cx="6243803" cy="4581660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B1EFB59F-8205-D940-B893-9DB2AE4AC5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8672" t="36695" r="29738" b="44983"/>
          <a:stretch/>
        </p:blipFill>
        <p:spPr>
          <a:xfrm>
            <a:off x="1991638" y="3429000"/>
            <a:ext cx="3845491" cy="839478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b="1" dirty="0"/>
              <a:t>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class</a:t>
            </a:r>
            <a:endParaRPr lang="en-US" b="1" dirty="0">
              <a:latin typeface="Courier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7A5EE1-07E8-754D-9B2F-E6132C5CC402}"/>
              </a:ext>
            </a:extLst>
          </p:cNvPr>
          <p:cNvGrpSpPr/>
          <p:nvPr/>
        </p:nvGrpSpPr>
        <p:grpSpPr>
          <a:xfrm>
            <a:off x="4977711" y="2233914"/>
            <a:ext cx="2011991" cy="1548422"/>
            <a:chOff x="-778477" y="2192301"/>
            <a:chExt cx="2011991" cy="15484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112694" y="2699519"/>
              <a:ext cx="11208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attributes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2E8AEB61-1CCE-6448-88FF-CA154BD0ED34}"/>
                </a:ext>
              </a:extLst>
            </p:cNvPr>
            <p:cNvSpPr/>
            <p:nvPr/>
          </p:nvSpPr>
          <p:spPr>
            <a:xfrm rot="5210171">
              <a:off x="-774729" y="2188553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2732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F16C4C5-C45A-804A-9244-7065833EE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450098" y="1747770"/>
            <a:ext cx="6243803" cy="4581660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1881DDDE-A809-9A48-82B2-9395A3DA43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6065" t="58906" r="58627" b="33705"/>
          <a:stretch/>
        </p:blipFill>
        <p:spPr>
          <a:xfrm>
            <a:off x="1828800" y="4446740"/>
            <a:ext cx="2204581" cy="33855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b="1" dirty="0"/>
              <a:t>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class</a:t>
            </a:r>
            <a:endParaRPr lang="en-US" b="1" dirty="0">
              <a:latin typeface="Courier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E513DC-B3BB-A049-A00A-DA4CB6C1A3CB}"/>
              </a:ext>
            </a:extLst>
          </p:cNvPr>
          <p:cNvGrpSpPr/>
          <p:nvPr/>
        </p:nvGrpSpPr>
        <p:grpSpPr>
          <a:xfrm>
            <a:off x="202577" y="4222310"/>
            <a:ext cx="2126372" cy="1929422"/>
            <a:chOff x="382781" y="3324902"/>
            <a:chExt cx="2126372" cy="192942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27A5EE1-07E8-754D-9B2F-E6132C5CC402}"/>
                </a:ext>
              </a:extLst>
            </p:cNvPr>
            <p:cNvGrpSpPr/>
            <p:nvPr/>
          </p:nvGrpSpPr>
          <p:grpSpPr>
            <a:xfrm>
              <a:off x="382781" y="3705902"/>
              <a:ext cx="2126372" cy="1548422"/>
              <a:chOff x="-498142" y="2700121"/>
              <a:chExt cx="2126372" cy="154842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30667A-D906-2942-BE70-D0F6F335079E}"/>
                  </a:ext>
                </a:extLst>
              </p:cNvPr>
              <p:cNvSpPr txBox="1"/>
              <p:nvPr/>
            </p:nvSpPr>
            <p:spPr>
              <a:xfrm>
                <a:off x="-498142" y="3135777"/>
                <a:ext cx="10390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3470"/>
                    </a:solidFill>
                  </a:rPr>
                  <a:t>methods</a:t>
                </a:r>
                <a:endParaRPr lang="en-US" sz="1600" b="1" dirty="0">
                  <a:solidFill>
                    <a:srgbClr val="003470"/>
                  </a:solidFill>
                  <a:latin typeface="Courier" pitchFamily="2" charset="0"/>
                </a:endParaRPr>
              </a:p>
            </p:txBody>
          </p:sp>
          <p:sp>
            <p:nvSpPr>
              <p:cNvPr id="8" name="Circular Arrow 7">
                <a:extLst>
                  <a:ext uri="{FF2B5EF4-FFF2-40B4-BE49-F238E27FC236}">
                    <a16:creationId xmlns:a16="http://schemas.microsoft.com/office/drawing/2014/main" id="{2E8AEB61-1CCE-6448-88FF-CA154BD0ED34}"/>
                  </a:ext>
                </a:extLst>
              </p:cNvPr>
              <p:cNvSpPr/>
              <p:nvPr/>
            </p:nvSpPr>
            <p:spPr>
              <a:xfrm rot="16434304">
                <a:off x="76061" y="2696373"/>
                <a:ext cx="1548422" cy="1555917"/>
              </a:xfrm>
              <a:prstGeom prst="circularArrow">
                <a:avLst>
                  <a:gd name="adj1" fmla="val 1411"/>
                  <a:gd name="adj2" fmla="val 1563058"/>
                  <a:gd name="adj3" fmla="val 20880751"/>
                  <a:gd name="adj4" fmla="val 18028677"/>
                  <a:gd name="adj5" fmla="val 7233"/>
                </a:avLst>
              </a:prstGeom>
              <a:solidFill>
                <a:srgbClr val="003470"/>
              </a:solidFill>
              <a:ln w="26424"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566895A8-5A1C-8248-96F2-EB1D3C9637A0}"/>
                </a:ext>
              </a:extLst>
            </p:cNvPr>
            <p:cNvSpPr/>
            <p:nvPr/>
          </p:nvSpPr>
          <p:spPr>
            <a:xfrm rot="5165696" flipV="1">
              <a:off x="956983" y="3321154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818624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305272A4-1F2A-0F47-9FB2-C506B1CB33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6065" t="82700" r="29738" b="10201"/>
          <a:stretch/>
        </p:blipFill>
        <p:spPr>
          <a:xfrm>
            <a:off x="1828800" y="5536898"/>
            <a:ext cx="4008329" cy="325282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027313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4F73058-158F-4941-A469-7670CE18DF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50098" y="1747770"/>
            <a:ext cx="6243803" cy="4581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I </a:t>
            </a:r>
            <a:r>
              <a:rPr lang="en-US" b="1" dirty="0"/>
              <a:t>run</a:t>
            </a:r>
            <a:r>
              <a:rPr lang="en-US" dirty="0"/>
              <a:t> this program?</a:t>
            </a:r>
            <a:endParaRPr lang="en-US" b="1" dirty="0">
              <a:latin typeface="Courier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79047-241A-8E47-ADE5-BC23C904F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83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D82EA1-39C0-8543-9FAD-181380B88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class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D7080C92-F941-C64C-8CF4-D0947C5A99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1862" y="1682809"/>
            <a:ext cx="3922387" cy="40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58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D82EA1-39C0-8543-9FAD-181380B88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instances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E513DC-B3BB-A049-A00A-DA4CB6C1A3CB}"/>
              </a:ext>
            </a:extLst>
          </p:cNvPr>
          <p:cNvGrpSpPr/>
          <p:nvPr/>
        </p:nvGrpSpPr>
        <p:grpSpPr>
          <a:xfrm flipH="1">
            <a:off x="3188482" y="2360542"/>
            <a:ext cx="3517828" cy="1548422"/>
            <a:chOff x="-1064917" y="3582117"/>
            <a:chExt cx="3517828" cy="154842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-1064917" y="4017773"/>
              <a:ext cx="20906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call the constructor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566895A8-5A1C-8248-96F2-EB1D3C9637A0}"/>
                </a:ext>
              </a:extLst>
            </p:cNvPr>
            <p:cNvSpPr/>
            <p:nvPr/>
          </p:nvSpPr>
          <p:spPr>
            <a:xfrm rot="6300000" flipV="1">
              <a:off x="900742" y="3578369"/>
              <a:ext cx="1548422" cy="1555917"/>
            </a:xfrm>
            <a:prstGeom prst="circularArrow">
              <a:avLst>
                <a:gd name="adj1" fmla="val 1682"/>
                <a:gd name="adj2" fmla="val 1563058"/>
                <a:gd name="adj3" fmla="val 1138711"/>
                <a:gd name="adj4" fmla="val 1818624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Circular Arrow 12">
            <a:extLst>
              <a:ext uri="{FF2B5EF4-FFF2-40B4-BE49-F238E27FC236}">
                <a16:creationId xmlns:a16="http://schemas.microsoft.com/office/drawing/2014/main" id="{566895A8-5A1C-8248-96F2-EB1D3C9637A0}"/>
              </a:ext>
            </a:extLst>
          </p:cNvPr>
          <p:cNvSpPr/>
          <p:nvPr/>
        </p:nvSpPr>
        <p:spPr>
          <a:xfrm rot="6300000" flipH="1">
            <a:off x="3104722" y="1955914"/>
            <a:ext cx="1548422" cy="1555917"/>
          </a:xfrm>
          <a:prstGeom prst="circularArrow">
            <a:avLst>
              <a:gd name="adj1" fmla="val 1682"/>
              <a:gd name="adj2" fmla="val 1563058"/>
              <a:gd name="adj3" fmla="val 1138711"/>
              <a:gd name="adj4" fmla="val 18186247"/>
              <a:gd name="adj5" fmla="val 7233"/>
            </a:avLst>
          </a:prstGeom>
          <a:solidFill>
            <a:srgbClr val="003470"/>
          </a:solidFill>
          <a:ln w="26424"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D7080C92-F941-C64C-8CF4-D0947C5A99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1862" y="1682809"/>
            <a:ext cx="3922387" cy="4000488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FAF365B6-02EE-8B49-BBB6-83C5A848A3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9674" t="9348" r="50408" b="82260"/>
          <a:stretch/>
        </p:blipFill>
        <p:spPr>
          <a:xfrm>
            <a:off x="1841326" y="2056764"/>
            <a:ext cx="1565753" cy="335707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7C3CE0D0-4992-F149-B100-BED1849404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9674" t="43649" r="50408" b="47453"/>
          <a:stretch/>
        </p:blipFill>
        <p:spPr>
          <a:xfrm>
            <a:off x="1841326" y="3428999"/>
            <a:ext cx="1565753" cy="355937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132214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B5030-14DC-F14B-8387-0CCA241F4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possible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dirty="0"/>
              <a:t> </a:t>
            </a:r>
            <a:r>
              <a:rPr lang="en-US" b="1" dirty="0">
                <a:latin typeface="Courier" pitchFamily="2" charset="0"/>
              </a:rPr>
              <a:t>instances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90388C-F103-2A4B-BB0F-81A392664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3" t="17778" r="8502" b="11317"/>
          <a:stretch/>
        </p:blipFill>
        <p:spPr>
          <a:xfrm>
            <a:off x="1137683" y="1614377"/>
            <a:ext cx="6868633" cy="486262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27A5EE1-07E8-754D-9B2F-E6132C5CC402}"/>
              </a:ext>
            </a:extLst>
          </p:cNvPr>
          <p:cNvGrpSpPr/>
          <p:nvPr/>
        </p:nvGrpSpPr>
        <p:grpSpPr>
          <a:xfrm>
            <a:off x="666046" y="1502729"/>
            <a:ext cx="2234599" cy="1548422"/>
            <a:chOff x="-367830" y="2741276"/>
            <a:chExt cx="2234599" cy="154842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-367830" y="2755178"/>
              <a:ext cx="15888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they don’t all 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have the same </a:t>
              </a:r>
            </a:p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attributes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13" name="Circular Arrow 12">
              <a:extLst>
                <a:ext uri="{FF2B5EF4-FFF2-40B4-BE49-F238E27FC236}">
                  <a16:creationId xmlns:a16="http://schemas.microsoft.com/office/drawing/2014/main" id="{2E8AEB61-1CCE-6448-88FF-CA154BD0ED34}"/>
                </a:ext>
              </a:extLst>
            </p:cNvPr>
            <p:cNvSpPr/>
            <p:nvPr/>
          </p:nvSpPr>
          <p:spPr>
            <a:xfrm rot="16389829" flipH="1">
              <a:off x="314600" y="2737528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4078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from the </a:t>
            </a:r>
            <a:r>
              <a:rPr lang="en-US" b="1" dirty="0"/>
              <a:t>same blueprint</a:t>
            </a:r>
            <a:endParaRPr lang="en-US" b="1" dirty="0">
              <a:solidFill>
                <a:srgbClr val="FF9100"/>
              </a:solidFill>
              <a:latin typeface="Courier" pitchFamily="2" charset="0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50098" y="1747770"/>
            <a:ext cx="6243803" cy="458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91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Gradebook administrivia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Feedback for A4 is posted</a:t>
            </a:r>
          </a:p>
          <a:p>
            <a:pPr lvl="1"/>
            <a:r>
              <a:rPr lang="en-US" dirty="0"/>
              <a:t>If you missed an assignment / lab, we applied your “free drop”</a:t>
            </a:r>
          </a:p>
          <a:p>
            <a:pPr lvl="1"/>
            <a:r>
              <a:rPr lang="en-US" dirty="0"/>
              <a:t>Extra credit points from previous assignments not yet added</a:t>
            </a:r>
          </a:p>
          <a:p>
            <a:pPr lvl="1"/>
            <a:r>
              <a:rPr lang="en-US" b="1" dirty="0"/>
              <a:t>Result</a:t>
            </a:r>
            <a:r>
              <a:rPr lang="en-US" dirty="0"/>
              <a:t>: Moodle currently shows a conservative (but reasonably accurate) view of your standing in the course </a:t>
            </a:r>
          </a:p>
          <a:p>
            <a:r>
              <a:rPr lang="en-US" dirty="0"/>
              <a:t>A few things to note:</a:t>
            </a:r>
          </a:p>
          <a:p>
            <a:pPr lvl="1"/>
            <a:r>
              <a:rPr lang="en-US" dirty="0"/>
              <a:t>Participation (10%) has not yet been calculated, and can influence your grade in </a:t>
            </a:r>
            <a:r>
              <a:rPr lang="en-US" b="1" dirty="0"/>
              <a:t>either direction</a:t>
            </a:r>
          </a:p>
          <a:p>
            <a:pPr lvl="1"/>
            <a:r>
              <a:rPr lang="en-US" dirty="0"/>
              <a:t>Still have the final project (15%), which we will discuss in the next few weeks</a:t>
            </a:r>
          </a:p>
        </p:txBody>
      </p:sp>
    </p:spTree>
    <p:extLst>
      <p:ext uri="{BB962C8B-B14F-4D97-AF65-F5344CB8AC3E}">
        <p14:creationId xmlns:p14="http://schemas.microsoft.com/office/powerpoint/2010/main" val="167212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83"/>
    </mc:Choice>
    <mc:Fallback xmlns="">
      <p:transition spd="slow" advTm="6608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BBB3-75F2-3940-8919-48095018C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class</a:t>
            </a:r>
            <a:r>
              <a:rPr lang="en-US" dirty="0">
                <a:solidFill>
                  <a:srgbClr val="FF9100"/>
                </a:solidFill>
              </a:rPr>
              <a:t> </a:t>
            </a:r>
            <a:r>
              <a:rPr lang="en-US" dirty="0"/>
              <a:t>definition vs. </a:t>
            </a:r>
            <a:r>
              <a:rPr lang="en-US" b="1" dirty="0">
                <a:latin typeface="Courier" pitchFamily="2" charset="0"/>
              </a:rPr>
              <a:t>instance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11F0443-D324-8642-A86E-22DD548D7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673351"/>
            <a:ext cx="3981450" cy="46356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D0A4E6-300F-214A-A2B0-202643593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363" y="2011890"/>
            <a:ext cx="3972302" cy="37925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D5AC1F-63ED-5545-A3F6-3AAD8450A666}"/>
              </a:ext>
            </a:extLst>
          </p:cNvPr>
          <p:cNvSpPr txBox="1"/>
          <p:nvPr/>
        </p:nvSpPr>
        <p:spPr>
          <a:xfrm>
            <a:off x="5442427" y="5985864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3470"/>
                </a:solidFill>
              </a:rPr>
              <a:t>…make sense?</a:t>
            </a:r>
          </a:p>
        </p:txBody>
      </p:sp>
    </p:spTree>
    <p:extLst>
      <p:ext uri="{BB962C8B-B14F-4D97-AF65-F5344CB8AC3E}">
        <p14:creationId xmlns:p14="http://schemas.microsoft.com/office/powerpoint/2010/main" val="644813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C419D8-267F-EB40-9409-235CE3F6E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Lingering question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111B90-839D-CA41-BFE8-04188A864BF7}"/>
              </a:ext>
            </a:extLst>
          </p:cNvPr>
          <p:cNvGrpSpPr/>
          <p:nvPr/>
        </p:nvGrpSpPr>
        <p:grpSpPr>
          <a:xfrm>
            <a:off x="933138" y="2920972"/>
            <a:ext cx="5139206" cy="2809255"/>
            <a:chOff x="-31929" y="3342073"/>
            <a:chExt cx="5139206" cy="280925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DD63B0-5977-914D-AF28-9327597B6AFC}"/>
                </a:ext>
              </a:extLst>
            </p:cNvPr>
            <p:cNvSpPr txBox="1"/>
            <p:nvPr/>
          </p:nvSpPr>
          <p:spPr>
            <a:xfrm>
              <a:off x="81515" y="5197221"/>
              <a:ext cx="502576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3470"/>
                  </a:solidFill>
                </a:rPr>
                <a:t>“Why can’t I just access attributes </a:t>
              </a:r>
              <a:r>
                <a:rPr lang="en-US" sz="2800" b="1" dirty="0">
                  <a:solidFill>
                    <a:srgbClr val="003470"/>
                  </a:solidFill>
                </a:rPr>
                <a:t>directly</a:t>
              </a:r>
              <a:r>
                <a:rPr lang="en-US" sz="2800" dirty="0">
                  <a:solidFill>
                    <a:srgbClr val="003470"/>
                  </a:solidFill>
                </a:rPr>
                <a:t>?”</a:t>
              </a:r>
              <a:endParaRPr lang="en-US" sz="2800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5755FFC8-CAC0-7E49-A88C-C233242DE023}"/>
                </a:ext>
              </a:extLst>
            </p:cNvPr>
            <p:cNvSpPr/>
            <p:nvPr/>
          </p:nvSpPr>
          <p:spPr>
            <a:xfrm rot="14436755">
              <a:off x="-26567" y="3336711"/>
              <a:ext cx="2215286" cy="2226009"/>
            </a:xfrm>
            <a:prstGeom prst="circularArrow">
              <a:avLst>
                <a:gd name="adj1" fmla="val 1411"/>
                <a:gd name="adj2" fmla="val 778617"/>
                <a:gd name="adj3" fmla="val 20880751"/>
                <a:gd name="adj4" fmla="val 14495991"/>
                <a:gd name="adj5" fmla="val 4510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AC6B0C2-0CB1-614E-BFF7-6C9DBA95A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3" t="82767" r="50000"/>
          <a:stretch/>
        </p:blipFill>
        <p:spPr>
          <a:xfrm>
            <a:off x="1572423" y="2382500"/>
            <a:ext cx="5823789" cy="164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7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5179-7C31-3446-841D-5C991C4A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6C180-B5B4-0345-AF4B-0F4C32405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E76FFD-28D5-DD4D-9D64-684998091225}"/>
              </a:ext>
            </a:extLst>
          </p:cNvPr>
          <p:cNvGrpSpPr/>
          <p:nvPr/>
        </p:nvGrpSpPr>
        <p:grpSpPr>
          <a:xfrm>
            <a:off x="2056463" y="1874621"/>
            <a:ext cx="4951562" cy="3802745"/>
            <a:chOff x="2096219" y="2052401"/>
            <a:chExt cx="4951562" cy="38027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3C505B-DAD3-C74E-B20F-6346ACA79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849"/>
            <a:stretch/>
          </p:blipFill>
          <p:spPr>
            <a:xfrm>
              <a:off x="2096219" y="2052401"/>
              <a:ext cx="4951562" cy="20975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77355D-6DD6-BA46-AB06-2B0E11D98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679"/>
            <a:stretch/>
          </p:blipFill>
          <p:spPr>
            <a:xfrm>
              <a:off x="2682815" y="3757553"/>
              <a:ext cx="3778370" cy="2097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2712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0C8F-E662-1640-84FF-C83A70804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back to our ATM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1EE32-452B-E748-A3E5-84A60C030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Can you imagine any </a:t>
            </a:r>
            <a:r>
              <a:rPr lang="en-US" b="1" dirty="0">
                <a:latin typeface="Courier" pitchFamily="2" charset="0"/>
              </a:rPr>
              <a:t>attributes/methods</a:t>
            </a:r>
            <a:r>
              <a:rPr lang="en-US" dirty="0"/>
              <a:t>                you might want to be </a:t>
            </a:r>
            <a:r>
              <a:rPr lang="en-US" b="1" dirty="0">
                <a:latin typeface="Courier" pitchFamily="2" charset="0"/>
              </a:rPr>
              <a:t>private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788680-4B67-634E-B5DB-C367917C9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1" y="2501900"/>
            <a:ext cx="3975100" cy="39751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1076FEB-6D76-9848-8967-5783260C3C63}"/>
              </a:ext>
            </a:extLst>
          </p:cNvPr>
          <p:cNvGrpSpPr/>
          <p:nvPr/>
        </p:nvGrpSpPr>
        <p:grpSpPr>
          <a:xfrm>
            <a:off x="5493028" y="3037116"/>
            <a:ext cx="3850861" cy="3370311"/>
            <a:chOff x="5493028" y="3037116"/>
            <a:chExt cx="3850861" cy="33703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58C31E-2AEE-B744-A0DE-07FA57C47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5493028" y="3037116"/>
              <a:ext cx="3850861" cy="330073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2D734D-B1F1-D347-8940-269E3D87245D}"/>
                </a:ext>
              </a:extLst>
            </p:cNvPr>
            <p:cNvSpPr txBox="1"/>
            <p:nvPr/>
          </p:nvSpPr>
          <p:spPr>
            <a:xfrm>
              <a:off x="5896403" y="6007317"/>
              <a:ext cx="29546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ourier" pitchFamily="2" charset="0"/>
                </a:rPr>
                <a:t>print(</a:t>
              </a:r>
              <a:r>
                <a:rPr lang="en-US" sz="2000" b="1" dirty="0" err="1">
                  <a:latin typeface="Courier" pitchFamily="2" charset="0"/>
                </a:rPr>
                <a:t>account.pin</a:t>
              </a:r>
              <a:r>
                <a:rPr lang="en-US" sz="2000" b="1" dirty="0">
                  <a:latin typeface="Courier" pitchFamily="2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136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5179-7C31-3446-841D-5C991C4A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public</a:t>
            </a:r>
            <a:r>
              <a:rPr lang="en-US" dirty="0"/>
              <a:t> vs. </a:t>
            </a:r>
            <a:r>
              <a:rPr lang="en-US" b="1" dirty="0">
                <a:latin typeface="Courier" pitchFamily="2" charset="0"/>
              </a:rPr>
              <a:t>private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6C180-B5B4-0345-AF4B-0F4C32405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python</a:t>
            </a:r>
            <a:r>
              <a:rPr lang="en-US" dirty="0"/>
              <a:t> </a:t>
            </a:r>
            <a:r>
              <a:rPr lang="en-US" b="1" dirty="0">
                <a:latin typeface="Courier" pitchFamily="2" charset="0"/>
              </a:rPr>
              <a:t>methods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b="1" dirty="0">
                <a:latin typeface="Courier" pitchFamily="2" charset="0"/>
              </a:rPr>
              <a:t>attributes</a:t>
            </a:r>
            <a:r>
              <a:rPr lang="en-US" dirty="0"/>
              <a:t> are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public</a:t>
            </a:r>
            <a:r>
              <a:rPr lang="en-US" dirty="0"/>
              <a:t> by default </a:t>
            </a:r>
            <a:r>
              <a:rPr lang="en-US" sz="1600" dirty="0"/>
              <a:t>this means that they can be accessed from </a:t>
            </a:r>
            <a:r>
              <a:rPr lang="en-US" sz="1600" b="1" dirty="0"/>
              <a:t>outside</a:t>
            </a:r>
            <a:r>
              <a:rPr lang="en-US" sz="1600" dirty="0"/>
              <a:t> the </a:t>
            </a:r>
            <a:r>
              <a:rPr lang="en-US" sz="1600" b="1" dirty="0">
                <a:latin typeface="Courier" pitchFamily="2" charset="0"/>
              </a:rPr>
              <a:t>instance</a:t>
            </a:r>
            <a:r>
              <a:rPr lang="mr-IN" sz="1600" dirty="0"/>
              <a:t>…</a:t>
            </a:r>
            <a:r>
              <a:rPr lang="en-US" sz="1600" dirty="0"/>
              <a:t> by anyone      (for better or for worse)</a:t>
            </a:r>
          </a:p>
          <a:p>
            <a:pPr lvl="1"/>
            <a:endParaRPr lang="en-US" dirty="0"/>
          </a:p>
          <a:p>
            <a:r>
              <a:rPr lang="en-US" dirty="0"/>
              <a:t>To make a </a:t>
            </a:r>
            <a:r>
              <a:rPr lang="en-US" b="1" dirty="0">
                <a:latin typeface="Courier" pitchFamily="2" charset="0"/>
              </a:rPr>
              <a:t>method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b="1" dirty="0">
                <a:latin typeface="Courier" pitchFamily="2" charset="0"/>
              </a:rPr>
              <a:t>attribute</a:t>
            </a:r>
            <a:r>
              <a:rPr lang="en-US" dirty="0"/>
              <a:t>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private</a:t>
            </a:r>
            <a:r>
              <a:rPr lang="en-US" dirty="0"/>
              <a:t> (i.e. accessible only within the </a:t>
            </a:r>
            <a:r>
              <a:rPr lang="en-US" b="1" dirty="0">
                <a:latin typeface="Courier" pitchFamily="2" charset="0"/>
              </a:rPr>
              <a:t>instance</a:t>
            </a:r>
            <a:r>
              <a:rPr lang="en-US" dirty="0"/>
              <a:t> itself), prefix it with a double underscore (_</a:t>
            </a:r>
            <a:r>
              <a:rPr lang="en-US" sz="800" dirty="0"/>
              <a:t> </a:t>
            </a:r>
            <a:r>
              <a:rPr lang="en-US" dirty="0"/>
              <a:t>_)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784C9-3775-9C4F-A4B5-65621F81C8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26311" y="4583037"/>
            <a:ext cx="5491378" cy="12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95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B5D3-4139-0547-85A6-7276A5CB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5295-7429-134A-A133-FBC3F1E1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Object-oriented programming is a </a:t>
            </a:r>
            <a:r>
              <a:rPr lang="en-US" b="1" dirty="0"/>
              <a:t>powerful paradigm</a:t>
            </a:r>
            <a:endParaRPr lang="en-US" dirty="0"/>
          </a:p>
          <a:p>
            <a:r>
              <a:rPr lang="en-US" b="1" dirty="0"/>
              <a:t>It’s also very common </a:t>
            </a:r>
            <a:r>
              <a:rPr lang="en-US" dirty="0"/>
              <a:t>(and therefore useful to learn)</a:t>
            </a:r>
          </a:p>
          <a:p>
            <a:r>
              <a:rPr lang="en-US" dirty="0"/>
              <a:t>The more </a:t>
            </a:r>
            <a:r>
              <a:rPr lang="en-US" b="1" dirty="0"/>
              <a:t>complex</a:t>
            </a:r>
            <a:r>
              <a:rPr lang="en-US" dirty="0"/>
              <a:t> your problem, the more it makes sense to </a:t>
            </a:r>
            <a:r>
              <a:rPr lang="en-US" b="1" dirty="0"/>
              <a:t>organize your code this way</a:t>
            </a:r>
            <a:endParaRPr lang="en-US" dirty="0"/>
          </a:p>
          <a:p>
            <a:r>
              <a:rPr lang="en-US" dirty="0"/>
              <a:t>In Python, it isn’t all or nothing: some parts of your program might be object-oriented, others might be procedural</a:t>
            </a:r>
          </a:p>
          <a:p>
            <a:r>
              <a:rPr lang="en-US" dirty="0"/>
              <a:t>The important part is that your code </a:t>
            </a:r>
            <a:r>
              <a:rPr lang="en-US" b="1" dirty="0"/>
              <a:t>makes sense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411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next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A4 recap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Friday: Classes pt. 1: attributes and methods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Today: Classes pt. 2: object-oriented programming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big idea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recap: </a:t>
            </a:r>
            <a:r>
              <a:rPr lang="en-US" b="1" dirty="0">
                <a:solidFill>
                  <a:schemeClr val="accent1"/>
                </a:solidFill>
                <a:effectLst/>
                <a:latin typeface="Courier" pitchFamily="2" charset="0"/>
              </a:rPr>
              <a:t>classes</a:t>
            </a:r>
            <a:endParaRPr lang="en-US" dirty="0">
              <a:solidFill>
                <a:schemeClr val="accent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public vs. private</a:t>
            </a:r>
            <a:endParaRPr lang="en-US" dirty="0">
              <a:solidFill>
                <a:schemeClr val="accent1"/>
              </a:solidFill>
              <a:effectLst/>
            </a:endParaRP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Lab: working with classes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Wednesday: Classes pt. 3: inheritance</a:t>
            </a:r>
          </a:p>
          <a:p>
            <a:r>
              <a:rPr lang="en-US" dirty="0"/>
              <a:t>Friday: Introduction to Algorithms</a:t>
            </a:r>
          </a:p>
        </p:txBody>
      </p:sp>
    </p:spTree>
    <p:extLst>
      <p:ext uri="{BB962C8B-B14F-4D97-AF65-F5344CB8AC3E}">
        <p14:creationId xmlns:p14="http://schemas.microsoft.com/office/powerpoint/2010/main" val="1516828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A4 recap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Friday: Classes pt. 1: attributes and methods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Today: Classes pt. 2: object-oriented programming</a:t>
            </a:r>
          </a:p>
          <a:p>
            <a:pPr lvl="1"/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big idea</a:t>
            </a:r>
          </a:p>
          <a:p>
            <a:pPr lvl="1"/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recap: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classes</a:t>
            </a:r>
            <a:endParaRPr lang="en-US" dirty="0">
              <a:effectLst>
                <a:glow rad="101600">
                  <a:srgbClr val="FFC000">
                    <a:alpha val="60000"/>
                  </a:srgb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public vs. private</a:t>
            </a:r>
            <a:endParaRPr lang="en-US" dirty="0">
              <a:effectLst>
                <a:glow rad="101600">
                  <a:srgbClr val="FFC000">
                    <a:alpha val="60000"/>
                  </a:srgbClr>
                </a:glow>
              </a:effectLst>
            </a:endParaRPr>
          </a:p>
          <a:p>
            <a:r>
              <a:rPr lang="en-US" dirty="0"/>
              <a:t>Lab: working with classes</a:t>
            </a:r>
          </a:p>
          <a:p>
            <a:r>
              <a:rPr lang="en-US" dirty="0"/>
              <a:t>Wednesday: Classes pt. 3: inheritance</a:t>
            </a:r>
          </a:p>
          <a:p>
            <a:r>
              <a:rPr lang="en-US" dirty="0"/>
              <a:t>Friday: Introduction to Algorithms</a:t>
            </a:r>
          </a:p>
        </p:txBody>
      </p:sp>
    </p:spTree>
    <p:extLst>
      <p:ext uri="{BB962C8B-B14F-4D97-AF65-F5344CB8AC3E}">
        <p14:creationId xmlns:p14="http://schemas.microsoft.com/office/powerpoint/2010/main" val="64379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41"/>
    </mc:Choice>
    <mc:Fallback xmlns="">
      <p:transition spd="slow" advTm="3114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1D309-BABD-2746-ABF4-07AD10290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back to the very beginning…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65BE63F-B43A-0546-845B-A72B3D475844}"/>
              </a:ext>
            </a:extLst>
          </p:cNvPr>
          <p:cNvGrpSpPr/>
          <p:nvPr/>
        </p:nvGrpSpPr>
        <p:grpSpPr>
          <a:xfrm>
            <a:off x="776265" y="1429137"/>
            <a:ext cx="7366001" cy="4881893"/>
            <a:chOff x="1066800" y="1600200"/>
            <a:chExt cx="6502401" cy="430953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18C61CE-A99E-FA47-B1BB-4D0EDE318208}"/>
                </a:ext>
              </a:extLst>
            </p:cNvPr>
            <p:cNvGrpSpPr/>
            <p:nvPr/>
          </p:nvGrpSpPr>
          <p:grpSpPr>
            <a:xfrm>
              <a:off x="1066800" y="1600200"/>
              <a:ext cx="6502400" cy="4191001"/>
              <a:chOff x="1066800" y="1600200"/>
              <a:chExt cx="6502400" cy="4191001"/>
            </a:xfrm>
          </p:grpSpPr>
          <p:pic>
            <p:nvPicPr>
              <p:cNvPr id="6" name="Content Placeholder 4">
                <a:extLst>
                  <a:ext uri="{FF2B5EF4-FFF2-40B4-BE49-F238E27FC236}">
                    <a16:creationId xmlns:a16="http://schemas.microsoft.com/office/drawing/2014/main" id="{47323C4C-58A9-A846-B5A1-2887967A74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76562"/>
              <a:stretch/>
            </p:blipFill>
            <p:spPr>
              <a:xfrm>
                <a:off x="1066800" y="1600200"/>
                <a:ext cx="6502400" cy="1143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" name="Content Placeholder 4">
                <a:extLst>
                  <a:ext uri="{FF2B5EF4-FFF2-40B4-BE49-F238E27FC236}">
                    <a16:creationId xmlns:a16="http://schemas.microsoft.com/office/drawing/2014/main" id="{047FD012-4AF2-6049-84D4-5F513963D5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6634" b="170"/>
              <a:stretch/>
            </p:blipFill>
            <p:spPr>
              <a:xfrm>
                <a:off x="1066800" y="2709336"/>
                <a:ext cx="6502400" cy="308186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123847-7BE4-314C-A035-6005921E007F}"/>
                </a:ext>
              </a:extLst>
            </p:cNvPr>
            <p:cNvSpPr/>
            <p:nvPr/>
          </p:nvSpPr>
          <p:spPr>
            <a:xfrm>
              <a:off x="1066801" y="1600200"/>
              <a:ext cx="6502400" cy="4309533"/>
            </a:xfrm>
            <a:prstGeom prst="rect">
              <a:avLst/>
            </a:prstGeom>
            <a:noFill/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411B9781-C095-1C4E-AB57-528E94EEFE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6459" r="74598" b="170"/>
          <a:stretch/>
        </p:blipFill>
        <p:spPr>
          <a:xfrm>
            <a:off x="789893" y="4318000"/>
            <a:ext cx="1871133" cy="1843554"/>
          </a:xfrm>
          <a:prstGeom prst="rect">
            <a:avLst/>
          </a:prstGeom>
          <a:ln>
            <a:noFill/>
          </a:ln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026301EA-56BE-BC42-8D18-71B96DDEE3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7010" t="66459" r="27703" b="170"/>
          <a:stretch/>
        </p:blipFill>
        <p:spPr>
          <a:xfrm>
            <a:off x="4251891" y="4318000"/>
            <a:ext cx="1862667" cy="1843554"/>
          </a:xfrm>
          <a:prstGeom prst="rect">
            <a:avLst/>
          </a:prstGeom>
          <a:ln>
            <a:noFill/>
          </a:ln>
          <a:effectLst>
            <a:glow rad="101600">
              <a:srgbClr val="FFC000">
                <a:alpha val="60000"/>
              </a:srgb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58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28"/>
    </mc:Choice>
    <mc:Fallback xmlns="">
      <p:transition spd="slow" advTm="103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8598-6B21-A54D-99E7-F28F82B5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(“procedural”)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49200-ABF3-4B42-849D-0E81D3C85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 is structured as a </a:t>
            </a:r>
            <a:r>
              <a:rPr lang="en-US" b="1" dirty="0"/>
              <a:t>set of steps</a:t>
            </a:r>
            <a:r>
              <a:rPr lang="en-US" dirty="0"/>
              <a:t> (functions and code blocks) that flow sequentially to complete a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FAFBE-1C39-BC4F-92F6-22D40D142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1" y="2501900"/>
            <a:ext cx="39751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4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12"/>
    </mc:Choice>
    <mc:Fallback xmlns="">
      <p:transition spd="slow" advTm="5251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8598-6B21-A54D-99E7-F28F82B5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Object-oriented programming (“OOP”)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49200-ABF3-4B42-849D-0E81D3C85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 is structured as a </a:t>
            </a:r>
            <a:r>
              <a:rPr lang="en-US" b="1" dirty="0"/>
              <a:t>set of objects</a:t>
            </a:r>
            <a:r>
              <a:rPr lang="en-US" dirty="0"/>
              <a:t> (with attributes and methods) that group together data and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FAFBE-1C39-BC4F-92F6-22D40D142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1" y="2501900"/>
            <a:ext cx="39751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5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60"/>
    </mc:Choice>
    <mc:Fallback xmlns="">
      <p:transition spd="slow" advTm="6526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10DC-2CE2-6846-BB1E-33A8FB72D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Comparison</a:t>
            </a:r>
            <a:r>
              <a:rPr lang="en-US" dirty="0"/>
              <a:t>: pros and cons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571CC-634E-6646-BF10-8AC7FEF9D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Object-oriented</a:t>
            </a:r>
          </a:p>
          <a:p>
            <a:pPr marL="0" indent="0" algn="ctr">
              <a:buNone/>
            </a:pPr>
            <a:r>
              <a:rPr lang="en-US" sz="2000" dirty="0"/>
              <a:t>(a.k.a. “OOP”)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589AD8-2D1D-8C42-90BD-41B695315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Imperative</a:t>
            </a:r>
          </a:p>
          <a:p>
            <a:pPr marL="0" indent="0" algn="ctr">
              <a:buNone/>
            </a:pPr>
            <a:r>
              <a:rPr lang="en-US" sz="2000" dirty="0"/>
              <a:t>(a.k.a. “procedural”)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071440-9486-1446-A4E8-B9E3BD3B44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44" r="29123"/>
          <a:stretch/>
        </p:blipFill>
        <p:spPr>
          <a:xfrm>
            <a:off x="4902205" y="2620059"/>
            <a:ext cx="3463278" cy="26123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5A94D5-5293-B040-A7FE-9DE1AA79A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719"/>
          <a:stretch/>
        </p:blipFill>
        <p:spPr>
          <a:xfrm>
            <a:off x="821272" y="2607630"/>
            <a:ext cx="3593968" cy="283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0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40"/>
    </mc:Choice>
    <mc:Fallback xmlns="">
      <p:transition spd="slow" advTm="3844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10DC-2CE2-6846-BB1E-33A8FB72D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Comparison </a:t>
            </a:r>
            <a:r>
              <a:rPr lang="en-US" dirty="0"/>
              <a:t>: pros and cons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571CC-634E-6646-BF10-8AC7FEF9D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Object-oriented</a:t>
            </a:r>
          </a:p>
          <a:p>
            <a:pPr marL="0" indent="0" algn="ctr">
              <a:buNone/>
            </a:pPr>
            <a:r>
              <a:rPr lang="en-US" sz="2000" dirty="0"/>
              <a:t>(a.k.a. “OOP”)</a:t>
            </a:r>
          </a:p>
          <a:p>
            <a:pPr marL="0" indent="0" algn="ctr">
              <a:buNone/>
            </a:pPr>
            <a:endParaRPr lang="en-US" sz="2000" dirty="0"/>
          </a:p>
          <a:p>
            <a:pPr marL="527050" indent="-234950">
              <a:buFont typeface="System Font Regular"/>
              <a:buChar char="+"/>
            </a:pPr>
            <a:r>
              <a:rPr lang="en-US" sz="2000" dirty="0"/>
              <a:t>more organized (logically)</a:t>
            </a:r>
          </a:p>
          <a:p>
            <a:pPr marL="527050" indent="-234950">
              <a:buFont typeface="System Font Regular"/>
              <a:buChar char="+"/>
            </a:pPr>
            <a:r>
              <a:rPr lang="en-US" sz="2000" dirty="0"/>
              <a:t>matches the real world</a:t>
            </a:r>
          </a:p>
          <a:p>
            <a:pPr marL="527050" indent="-234950">
              <a:buFont typeface="System Font Regular"/>
              <a:buChar char="+"/>
            </a:pPr>
            <a:r>
              <a:rPr lang="en-US" sz="2000" dirty="0"/>
              <a:t>easier to test / debug</a:t>
            </a:r>
          </a:p>
          <a:p>
            <a:pPr marL="527050" indent="-234950">
              <a:buFont typeface="System Font Regular"/>
              <a:buChar char="+"/>
            </a:pPr>
            <a:r>
              <a:rPr lang="en-US" sz="2000" dirty="0"/>
              <a:t>easier to reuse code</a:t>
            </a:r>
          </a:p>
          <a:p>
            <a:pPr marL="585788" indent="-117475"/>
            <a:endParaRPr lang="en-US" sz="2000" dirty="0"/>
          </a:p>
          <a:p>
            <a:pPr marL="468313" indent="-176213">
              <a:buFont typeface="System Font Regular"/>
              <a:buChar char="-"/>
            </a:pPr>
            <a:r>
              <a:rPr lang="en-US" sz="2000" dirty="0"/>
              <a:t>more “overhead” (need to plan out further in advance)</a:t>
            </a:r>
          </a:p>
          <a:p>
            <a:pPr marL="468313" indent="-176213">
              <a:buFont typeface="System Font Regular"/>
              <a:buChar char="-"/>
            </a:pPr>
            <a:r>
              <a:rPr lang="en-US" sz="2000" dirty="0"/>
              <a:t>harder to learn</a:t>
            </a:r>
          </a:p>
          <a:p>
            <a:pPr marL="468313" indent="-176213">
              <a:buFont typeface="System Font Regular"/>
              <a:buChar char="-"/>
            </a:pPr>
            <a:r>
              <a:rPr lang="en-US" sz="2000" dirty="0"/>
              <a:t>overkill for small tasks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589AD8-2D1D-8C42-90BD-41B695315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Imperative</a:t>
            </a:r>
          </a:p>
          <a:p>
            <a:pPr marL="0" indent="0" algn="ctr">
              <a:buNone/>
            </a:pPr>
            <a:r>
              <a:rPr lang="en-US" sz="2000" dirty="0"/>
              <a:t>(a.k.a. “procedural”)</a:t>
            </a:r>
          </a:p>
          <a:p>
            <a:pPr marL="0" indent="0" algn="ctr">
              <a:buNone/>
            </a:pPr>
            <a:endParaRPr lang="en-US" sz="2000" dirty="0"/>
          </a:p>
          <a:p>
            <a:pPr marL="409575" indent="-176213">
              <a:buFont typeface="System Font Regular"/>
              <a:buChar char="+"/>
            </a:pPr>
            <a:r>
              <a:rPr lang="en-US" sz="2000" dirty="0"/>
              <a:t>easy to learn and implement    </a:t>
            </a:r>
          </a:p>
          <a:p>
            <a:pPr marL="409575" indent="-176213">
              <a:buFont typeface="System Font Regular"/>
              <a:buChar char="+"/>
            </a:pPr>
            <a:r>
              <a:rPr lang="en-US" sz="2000" dirty="0"/>
              <a:t>only need to think a few steps ahead</a:t>
            </a:r>
          </a:p>
          <a:p>
            <a:pPr marL="409575" indent="-176213">
              <a:buFont typeface="System Font Regular"/>
              <a:buChar char="+"/>
            </a:pPr>
            <a:r>
              <a:rPr lang="en-US" sz="2000" dirty="0"/>
              <a:t>much more straightforward</a:t>
            </a:r>
          </a:p>
          <a:p>
            <a:pPr marL="468313" indent="-136525"/>
            <a:endParaRPr lang="en-US" sz="2000" dirty="0"/>
          </a:p>
          <a:p>
            <a:pPr marL="409575" indent="-176213">
              <a:buFont typeface="System Font Regular"/>
              <a:buChar char="-"/>
            </a:pPr>
            <a:r>
              <a:rPr lang="en-US" sz="2000" dirty="0"/>
              <a:t>can be hard to follow returns</a:t>
            </a:r>
          </a:p>
          <a:p>
            <a:pPr marL="409575" indent="-176213">
              <a:buFont typeface="System Font Regular"/>
              <a:buChar char="-"/>
            </a:pPr>
            <a:r>
              <a:rPr lang="en-US" sz="2000" dirty="0"/>
              <a:t>have to pass stuff around</a:t>
            </a:r>
          </a:p>
          <a:p>
            <a:pPr marL="409575" indent="-176213">
              <a:buFont typeface="System Font Regular"/>
              <a:buChar char="-"/>
            </a:pPr>
            <a:r>
              <a:rPr lang="en-US" sz="2000" dirty="0"/>
              <a:t>gets “unwieldy” / “clunky”</a:t>
            </a:r>
          </a:p>
          <a:p>
            <a:pPr marL="409575" indent="-176213">
              <a:buFont typeface="System Font Regular"/>
              <a:buChar char="-"/>
            </a:pPr>
            <a:r>
              <a:rPr lang="en-US" sz="2000" dirty="0"/>
              <a:t>hard to test / debug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CBE4A4-FCA0-E34F-8DF3-8F17C7F04BAC}"/>
              </a:ext>
            </a:extLst>
          </p:cNvPr>
          <p:cNvCxnSpPr/>
          <p:nvPr/>
        </p:nvCxnSpPr>
        <p:spPr>
          <a:xfrm>
            <a:off x="4416288" y="2802835"/>
            <a:ext cx="0" cy="3588821"/>
          </a:xfrm>
          <a:prstGeom prst="line">
            <a:avLst/>
          </a:prstGeom>
          <a:ln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25C7EF-42B5-5E49-BDAF-CDBE376A14F0}"/>
              </a:ext>
            </a:extLst>
          </p:cNvPr>
          <p:cNvCxnSpPr>
            <a:cxnSpLocks/>
          </p:cNvCxnSpPr>
          <p:nvPr/>
        </p:nvCxnSpPr>
        <p:spPr>
          <a:xfrm flipH="1">
            <a:off x="457200" y="4491230"/>
            <a:ext cx="8388629" cy="0"/>
          </a:xfrm>
          <a:prstGeom prst="line">
            <a:avLst/>
          </a:prstGeom>
          <a:ln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7CD044-8D65-EB4D-957D-E506FBFA66F0}"/>
              </a:ext>
            </a:extLst>
          </p:cNvPr>
          <p:cNvSpPr txBox="1"/>
          <p:nvPr/>
        </p:nvSpPr>
        <p:spPr>
          <a:xfrm rot="16200000">
            <a:off x="-872445" y="430656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CONS                   PROS</a:t>
            </a:r>
          </a:p>
        </p:txBody>
      </p:sp>
    </p:spTree>
    <p:extLst>
      <p:ext uri="{BB962C8B-B14F-4D97-AF65-F5344CB8AC3E}">
        <p14:creationId xmlns:p14="http://schemas.microsoft.com/office/powerpoint/2010/main" val="261489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59"/>
    </mc:Choice>
    <mc:Fallback xmlns="">
      <p:transition spd="slow" advTm="4565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E497-69C8-4740-BB1F-362E154F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b="1" dirty="0">
                <a:latin typeface="Courier" pitchFamily="2" charset="0"/>
              </a:rPr>
              <a:t>class</a:t>
            </a:r>
            <a:r>
              <a:rPr lang="en-US" dirty="0"/>
              <a:t> definitions (“blueprints”)</a:t>
            </a:r>
            <a:endParaRPr lang="en-US" b="1" dirty="0">
              <a:latin typeface="Courier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1F938-A62B-BE4E-BD50-E9F6E9267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3443"/>
          <a:stretch/>
        </p:blipFill>
        <p:spPr>
          <a:xfrm>
            <a:off x="1675445" y="1657351"/>
            <a:ext cx="5793110" cy="427211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3C865C-7EB4-4E4E-BA54-A156E80DE4D2}"/>
              </a:ext>
            </a:extLst>
          </p:cNvPr>
          <p:cNvSpPr/>
          <p:nvPr/>
        </p:nvSpPr>
        <p:spPr>
          <a:xfrm>
            <a:off x="2505456" y="6550223"/>
            <a:ext cx="66385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Image courtesy Dominique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Thiebaut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, Smith College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1461EE-4B67-194F-B38A-427B4E2A453C}"/>
              </a:ext>
            </a:extLst>
          </p:cNvPr>
          <p:cNvGrpSpPr/>
          <p:nvPr/>
        </p:nvGrpSpPr>
        <p:grpSpPr>
          <a:xfrm>
            <a:off x="1914826" y="2292087"/>
            <a:ext cx="2451536" cy="1426133"/>
            <a:chOff x="1914826" y="2292087"/>
            <a:chExt cx="2451536" cy="142613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2B115E-3B4A-2942-A4EB-2E44C2B45459}"/>
                </a:ext>
              </a:extLst>
            </p:cNvPr>
            <p:cNvSpPr txBox="1"/>
            <p:nvPr/>
          </p:nvSpPr>
          <p:spPr>
            <a:xfrm>
              <a:off x="1914826" y="2292087"/>
              <a:ext cx="2028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urier" pitchFamily="2" charset="0"/>
                </a:rPr>
                <a:t>attributes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6FC077C1-EA6F-B649-930E-D7F445D744B3}"/>
                </a:ext>
              </a:extLst>
            </p:cNvPr>
            <p:cNvSpPr/>
            <p:nvPr/>
          </p:nvSpPr>
          <p:spPr>
            <a:xfrm rot="21435102">
              <a:off x="3166865" y="2512917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chemeClr val="bg1"/>
            </a:solidFill>
            <a:ln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99B5A5-83B5-9F47-BAE8-7DB58B413024}"/>
              </a:ext>
            </a:extLst>
          </p:cNvPr>
          <p:cNvGrpSpPr/>
          <p:nvPr/>
        </p:nvGrpSpPr>
        <p:grpSpPr>
          <a:xfrm>
            <a:off x="2030229" y="3075183"/>
            <a:ext cx="1754961" cy="1843774"/>
            <a:chOff x="2030229" y="3075183"/>
            <a:chExt cx="1754961" cy="18437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0EE27B-A9B3-4440-A259-19D9088104C9}"/>
                </a:ext>
              </a:extLst>
            </p:cNvPr>
            <p:cNvSpPr txBox="1"/>
            <p:nvPr/>
          </p:nvSpPr>
          <p:spPr>
            <a:xfrm rot="16200000">
              <a:off x="1339175" y="3766237"/>
              <a:ext cx="18437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urier" pitchFamily="2" charset="0"/>
                </a:rPr>
                <a:t>methods()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E32B3F-C5E3-B349-A702-43E3CB7537FB}"/>
                </a:ext>
              </a:extLst>
            </p:cNvPr>
            <p:cNvCxnSpPr>
              <a:cxnSpLocks/>
            </p:cNvCxnSpPr>
            <p:nvPr/>
          </p:nvCxnSpPr>
          <p:spPr>
            <a:xfrm>
              <a:off x="2552511" y="4638675"/>
              <a:ext cx="1232679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059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3|70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mith Lecture Notes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 Lecture Notes" id="{46169177-CDC7-AC47-86B1-F3BCE136FEF8}" vid="{7BAB2AA1-C785-C741-AEF1-9BD477DBA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15653</TotalTime>
  <Words>852</Words>
  <Application>Microsoft Macintosh PowerPoint</Application>
  <PresentationFormat>On-screen Show (4:3)</PresentationFormat>
  <Paragraphs>145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Courier</vt:lpstr>
      <vt:lpstr>Lucida Grande</vt:lpstr>
      <vt:lpstr>System Font Regular</vt:lpstr>
      <vt:lpstr>Wingdings</vt:lpstr>
      <vt:lpstr>Smith Lecture Notes</vt:lpstr>
      <vt:lpstr>Lecture 24 Classes Pt. 2 Object-Oriented Programming</vt:lpstr>
      <vt:lpstr>Gradebook administrivia</vt:lpstr>
      <vt:lpstr>Outline</vt:lpstr>
      <vt:lpstr>Remember back to the very beginning…</vt:lpstr>
      <vt:lpstr>Imperative (“procedural”) programming</vt:lpstr>
      <vt:lpstr>Object-oriented programming (“OOP”) </vt:lpstr>
      <vt:lpstr>Comparison: pros and cons</vt:lpstr>
      <vt:lpstr>Comparison : pros and cons</vt:lpstr>
      <vt:lpstr>RECAP: class definitions (“blueprints”)</vt:lpstr>
      <vt:lpstr>From a blueprint, we can make instances</vt:lpstr>
      <vt:lpstr>Coding the Die class</vt:lpstr>
      <vt:lpstr>Coding the Die class</vt:lpstr>
      <vt:lpstr>Coding the Die class</vt:lpstr>
      <vt:lpstr>Coding the Die class</vt:lpstr>
      <vt:lpstr>What happens if I run this program?</vt:lpstr>
      <vt:lpstr>Using the class</vt:lpstr>
      <vt:lpstr>Creating Die instances</vt:lpstr>
      <vt:lpstr>Lots of possible Die instances</vt:lpstr>
      <vt:lpstr>All from the same blueprint</vt:lpstr>
      <vt:lpstr>class definition vs. instance</vt:lpstr>
      <vt:lpstr>Lingering question</vt:lpstr>
      <vt:lpstr>PowerPoint Presentation</vt:lpstr>
      <vt:lpstr>Think back to our ATM example</vt:lpstr>
      <vt:lpstr>public vs. private</vt:lpstr>
      <vt:lpstr>Big takeaways</vt:lpstr>
      <vt:lpstr>Up next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– Monday: Introduction to Computer Science</dc:title>
  <dc:creator>R. Jordan Crouser</dc:creator>
  <cp:lastModifiedBy>R. Jordan Crouser</cp:lastModifiedBy>
  <cp:revision>276</cp:revision>
  <cp:lastPrinted>2018-07-11T14:47:00Z</cp:lastPrinted>
  <dcterms:created xsi:type="dcterms:W3CDTF">2018-06-21T16:17:33Z</dcterms:created>
  <dcterms:modified xsi:type="dcterms:W3CDTF">2021-08-13T19:19:12Z</dcterms:modified>
</cp:coreProperties>
</file>